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Lato" panose="020F0502020204030203" pitchFamily="34" charset="77"/>
      <p:regular r:id="rId44"/>
      <p:bold r:id="rId45"/>
      <p:italic r:id="rId46"/>
      <p:boldItalic r:id="rId47"/>
    </p:embeddedFont>
    <p:embeddedFont>
      <p:font typeface="Raleway" panose="020B0503030101060003" pitchFamily="34" charset="77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CBB0B-0832-47EA-A0B3-CB984979E2E4}">
  <a:tblStyle styleId="{3D6CBB0B-0832-47EA-A0B3-CB984979E2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36"/>
  </p:normalViewPr>
  <p:slideViewPr>
    <p:cSldViewPr snapToGrid="0">
      <p:cViewPr varScale="1">
        <p:scale>
          <a:sx n="222" d="100"/>
          <a:sy n="222" d="100"/>
        </p:scale>
        <p:origin x="208" y="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6c49079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6c49079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6c49079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6c49079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6c49079a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6c49079a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6c49079a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6c49079a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5d350664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5d350664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8d697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8d697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8d697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8d697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42e8d697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42e8d697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42e8d697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42e8d697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450063d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450063d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2f077d25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2f077d25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42e8d697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42e8d697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450063d7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450063d7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42e8d697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42e8d697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42e8d697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42e8d697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42e8d697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42e8d697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450063d77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450063d77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42e8d697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42e8d697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42e8d697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42e8d697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4511e901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4511e901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42e8d697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42e8d697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2f077d25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2f077d25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4511e901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4511e901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4511e901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4511e901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4511e901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4511e901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4511e901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4511e901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4511e901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4511e901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4511e901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4511e901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4511e901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4511e901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4511e901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4511e901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4511e901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4511e901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45d35066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45d35066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42e8d69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42e8d69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42e8d697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442e8d697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5dbb4e6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5dbb4e6b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2e8d69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42e8d69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2e8d697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2e8d697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2e8d697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2e8d697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c49079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c49079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2e8d697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42e8d697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625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 Story in You?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420000"/>
            <a:ext cx="3842400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Pamela Hart Vines 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Valerie J. Mikles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RJ Crayton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 Mind | Body | Soul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7276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Devour Inspirational | Informative References 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 Writing - Stephen King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Daily Rituals (How Artists Work) - Mark Curry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Dialogue - Robert McKee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Find A Writing Community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Recognize Stagnancy vs. Growth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Writer’s Life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 and Rituals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Word Count vs. Set Length of 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Plotting vs. Flying by the Seat-of-Your-Pants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2135450" y="80700"/>
            <a:ext cx="35757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Author Platform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  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visibility as an Author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it Important?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Umm--, yeah!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to begin?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Where you’re strongest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2216175" y="397300"/>
            <a:ext cx="35757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43000" y="1318650"/>
            <a:ext cx="8075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Six-Month Countdown :  Plan | Position | Promote 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6: 	Set Goals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Month 5:	Branding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Month 4:	Build a Team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Month 3:	Promote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Month 2:	Pre-Sell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Month Away:  Repeat; Repeat; Launch; Repeat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3" name="Google Shape;223;p25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tips</a:t>
            </a:r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45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Jot it down or lose it forever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Know your why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daily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Get better or get help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Editing Process</a:t>
            </a:r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4294967295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Valerie J. Mikles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valeriejmikles.com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604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Your first edit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 editing process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Going outside yourself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Beta readers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Editors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Keeping on task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Final tips</a:t>
            </a:r>
            <a:endParaRPr sz="1500"/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53" name="Google Shape;253;p28"/>
          <p:cNvSpPr txBox="1"/>
          <p:nvPr/>
        </p:nvSpPr>
        <p:spPr>
          <a:xfrm>
            <a:off x="5028825" y="4749850"/>
            <a:ext cx="381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73" y="3180800"/>
            <a:ext cx="5477449" cy="182579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vomit draft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“Getting it right is not the point as long as you create”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Beware getting caught in a cycle of revising the beginning and never making it to the end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Are you a plotter or pantser? </a:t>
            </a:r>
            <a:endParaRPr sz="1500"/>
          </a:p>
        </p:txBody>
      </p:sp>
      <p:sp>
        <p:nvSpPr>
          <p:cNvPr id="262" name="Google Shape;262;p29"/>
          <p:cNvSpPr txBox="1"/>
          <p:nvPr/>
        </p:nvSpPr>
        <p:spPr>
          <a:xfrm rot="-772797">
            <a:off x="236021" y="3667673"/>
            <a:ext cx="2999879" cy="67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 plot the series and pants the books…</a:t>
            </a:r>
            <a:endParaRPr sz="1800"/>
          </a:p>
        </p:txBody>
      </p:sp>
      <p:sp>
        <p:nvSpPr>
          <p:cNvPr id="263" name="Google Shape;263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0" y="4822900"/>
            <a:ext cx="40935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edit</a:t>
            </a: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How are you going to edit?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Spreadsheet timeline (my method)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Word - track changes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Print and red ink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Read out loud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Focus on the big picture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Do the ideas flow?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Are there big things that need to be fixed?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What is missing? What can I cut?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73" name="Google Shape;273;p30"/>
          <p:cNvSpPr txBox="1"/>
          <p:nvPr/>
        </p:nvSpPr>
        <p:spPr>
          <a:xfrm>
            <a:off x="5839525" y="4565000"/>
            <a:ext cx="3245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timeline</a:t>
            </a:r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body" idx="1"/>
          </p:nvPr>
        </p:nvSpPr>
        <p:spPr>
          <a:xfrm>
            <a:off x="351950" y="1853850"/>
            <a:ext cx="3955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Chapter, Day, Brief Scene Description, Word Count, (POV?)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Does the timeline make sense?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Are any of the chapters or scenes too long?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If you’re reordering or deleting scenes, are there any continuity issues that need to be addressed?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 usually create this between the first draft and first major rewrite.</a:t>
            </a:r>
            <a:endParaRPr sz="1500"/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225" y="828425"/>
            <a:ext cx="4754199" cy="246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/>
        </p:nvSpPr>
        <p:spPr>
          <a:xfrm>
            <a:off x="4612625" y="3539100"/>
            <a:ext cx="43884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visual organization tool. Some people use index cards taped to the wall. Some people use novel-writing software. There is no wrong way to keep track of information. You find what works for you.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83" name="Google Shape;283;p31"/>
          <p:cNvSpPr txBox="1"/>
          <p:nvPr/>
        </p:nvSpPr>
        <p:spPr>
          <a:xfrm>
            <a:off x="2596200" y="4826050"/>
            <a:ext cx="395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Your Authors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Pamela Hart Vines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Valerie J. Mikles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R J Crayton</a:t>
            </a:r>
            <a:endParaRPr sz="180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500" y="3877625"/>
            <a:ext cx="1331800" cy="110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151" y="3877625"/>
            <a:ext cx="1156101" cy="110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101" y="3877625"/>
            <a:ext cx="1331800" cy="110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100" y="1853862"/>
            <a:ext cx="1141231" cy="182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668" y="1854193"/>
            <a:ext cx="1141224" cy="182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88" y="1875306"/>
            <a:ext cx="1182331" cy="182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 property bible</a:t>
            </a:r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1"/>
          </p:nvPr>
        </p:nvSpPr>
        <p:spPr>
          <a:xfrm>
            <a:off x="729450" y="1936425"/>
            <a:ext cx="5688000" cy="29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Make a spreadsheet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b="1"/>
              <a:t>Tab 1: Character List</a:t>
            </a:r>
            <a:endParaRPr sz="1200" b="1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Full name, nickname</a:t>
            </a:r>
            <a:endParaRPr sz="120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This is not for character bios; this is for spelling consistency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b="1"/>
              <a:t>Tab 2: Place Names</a:t>
            </a:r>
            <a:endParaRPr sz="1200" b="1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Cities, towns, planets, or any location that requires capitalization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b="1"/>
              <a:t>Tab 3: Proper Nouns</a:t>
            </a:r>
            <a:endParaRPr sz="1200" b="1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Terms that are specific to your books (e.g., languages, species, spaceships)</a:t>
            </a:r>
            <a:endParaRPr sz="120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 my book, the Disappeared refers to a people group and is capitalized.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b="1"/>
              <a:t>Tab 4: Style Sheet</a:t>
            </a:r>
            <a:endParaRPr sz="1200" b="1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Words that you made up or any word you feel you need to mark for consistency. (Example on next slide)</a:t>
            </a:r>
            <a:endParaRPr sz="1200"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92" name="Google Shape;292;p32"/>
          <p:cNvSpPr txBox="1"/>
          <p:nvPr/>
        </p:nvSpPr>
        <p:spPr>
          <a:xfrm>
            <a:off x="6417425" y="4584250"/>
            <a:ext cx="22911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Read, rewrite, polish</a:t>
            </a:r>
            <a:endParaRPr/>
          </a:p>
        </p:txBody>
      </p:sp>
      <p:sp>
        <p:nvSpPr>
          <p:cNvPr id="298" name="Google Shape;298;p33"/>
          <p:cNvSpPr txBox="1">
            <a:spLocks noGrp="1"/>
          </p:cNvSpPr>
          <p:nvPr>
            <p:ph type="body" idx="1"/>
          </p:nvPr>
        </p:nvSpPr>
        <p:spPr>
          <a:xfrm>
            <a:off x="3267775" y="2087875"/>
            <a:ext cx="22434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Can you make it better?</a:t>
            </a:r>
            <a:endParaRPr sz="15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								</a:t>
            </a:r>
            <a:endParaRPr sz="15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299" name="Google Shape;299;p33"/>
          <p:cNvSpPr txBox="1"/>
          <p:nvPr/>
        </p:nvSpPr>
        <p:spPr>
          <a:xfrm>
            <a:off x="4752450" y="3823975"/>
            <a:ext cx="3000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Get a beta reader</a:t>
            </a:r>
            <a:endParaRPr/>
          </a:p>
        </p:txBody>
      </p:sp>
      <p:sp>
        <p:nvSpPr>
          <p:cNvPr id="300" name="Google Shape;300;p33"/>
          <p:cNvSpPr txBox="1"/>
          <p:nvPr/>
        </p:nvSpPr>
        <p:spPr>
          <a:xfrm>
            <a:off x="601650" y="3645300"/>
            <a:ext cx="28902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Edit</a:t>
            </a:r>
            <a:endParaRPr/>
          </a:p>
        </p:txBody>
      </p:sp>
      <p:sp>
        <p:nvSpPr>
          <p:cNvPr id="301" name="Google Shape;301;p33"/>
          <p:cNvSpPr txBox="1"/>
          <p:nvPr/>
        </p:nvSpPr>
        <p:spPr>
          <a:xfrm>
            <a:off x="5214300" y="2851375"/>
            <a:ext cx="2076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No, I have questions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33"/>
          <p:cNvSpPr txBox="1"/>
          <p:nvPr/>
        </p:nvSpPr>
        <p:spPr>
          <a:xfrm>
            <a:off x="546750" y="2851375"/>
            <a:ext cx="3000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Yes, I have a list</a:t>
            </a:r>
            <a:endParaRPr/>
          </a:p>
        </p:txBody>
      </p:sp>
      <p:cxnSp>
        <p:nvCxnSpPr>
          <p:cNvPr id="303" name="Google Shape;303;p33"/>
          <p:cNvCxnSpPr/>
          <p:nvPr/>
        </p:nvCxnSpPr>
        <p:spPr>
          <a:xfrm flipH="1">
            <a:off x="2371075" y="2477375"/>
            <a:ext cx="896700" cy="2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33"/>
          <p:cNvCxnSpPr/>
          <p:nvPr/>
        </p:nvCxnSpPr>
        <p:spPr>
          <a:xfrm>
            <a:off x="5273275" y="2477375"/>
            <a:ext cx="943800" cy="1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Google Shape;305;p33"/>
          <p:cNvCxnSpPr/>
          <p:nvPr/>
        </p:nvCxnSpPr>
        <p:spPr>
          <a:xfrm flipH="1">
            <a:off x="2043750" y="3114400"/>
            <a:ext cx="6000" cy="46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6" name="Google Shape;306;p33"/>
          <p:cNvCxnSpPr/>
          <p:nvPr/>
        </p:nvCxnSpPr>
        <p:spPr>
          <a:xfrm flipH="1">
            <a:off x="6249450" y="3338575"/>
            <a:ext cx="6000" cy="46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7" name="Google Shape;307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800" y="2596647"/>
            <a:ext cx="1379648" cy="220665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09" name="Google Shape;309;p33"/>
          <p:cNvSpPr txBox="1"/>
          <p:nvPr/>
        </p:nvSpPr>
        <p:spPr>
          <a:xfrm rot="-5400000">
            <a:off x="7688950" y="2812500"/>
            <a:ext cx="224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beta reader is not an editor</a:t>
            </a: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Ask specific questions, get specific answers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What worked best?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What didn’t work?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Give them a time limit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Find more than one if you can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Give them permission to be brutal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Give yourself time to digest and respond (it’s okay to cry)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Everyone has an opinion. Remember that you are the writer and this is your story</a:t>
            </a:r>
            <a:endParaRPr sz="1500"/>
          </a:p>
        </p:txBody>
      </p:sp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18" name="Google Shape;318;p34"/>
          <p:cNvSpPr txBox="1"/>
          <p:nvPr/>
        </p:nvSpPr>
        <p:spPr>
          <a:xfrm>
            <a:off x="4117150" y="4686575"/>
            <a:ext cx="26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editing can you afford?</a:t>
            </a:r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Developmental editing - fix the content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Manuscript editing - fix the sentences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Copyediting - fix the words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Proofreading - sanity check</a:t>
            </a:r>
            <a:endParaRPr sz="1500"/>
          </a:p>
        </p:txBody>
      </p:sp>
      <p:sp>
        <p:nvSpPr>
          <p:cNvPr id="326" name="Google Shape;326;p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27" name="Google Shape;327;p35"/>
          <p:cNvSpPr txBox="1"/>
          <p:nvPr/>
        </p:nvSpPr>
        <p:spPr>
          <a:xfrm>
            <a:off x="729450" y="4565000"/>
            <a:ext cx="2312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editing process</a:t>
            </a: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First draft - Fastest was 2 months, slowest was 12 months. (Note: I never had a deadline.)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Self-edit - 2-4 months (depends on complexity of rewrite required)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>
                <a:solidFill>
                  <a:srgbClr val="FF00FF"/>
                </a:solidFill>
              </a:rPr>
              <a:t>Beta reader</a:t>
            </a:r>
            <a:r>
              <a:rPr lang="en"/>
              <a:t> - 1 month for them to complete task and give my brain a break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Respond to beta comments, and rewrite - 1-2 months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>
                <a:solidFill>
                  <a:srgbClr val="FF00FF"/>
                </a:solidFill>
              </a:rPr>
              <a:t>First round with editor</a:t>
            </a:r>
            <a:r>
              <a:rPr lang="en"/>
              <a:t> - 1 month for them to complete task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Respond to edits, rewrite/revise - 1-2 months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>
                <a:solidFill>
                  <a:srgbClr val="FF00FF"/>
                </a:solidFill>
              </a:rPr>
              <a:t>Second round with editor</a:t>
            </a:r>
            <a:r>
              <a:rPr lang="en"/>
              <a:t> - 3-4 weeks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Final touch-ups - 3-4 weeks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Proofread</a:t>
            </a:r>
            <a:endParaRPr/>
          </a:p>
        </p:txBody>
      </p:sp>
      <p:sp>
        <p:nvSpPr>
          <p:cNvPr id="334" name="Google Shape;334;p36"/>
          <p:cNvSpPr txBox="1"/>
          <p:nvPr/>
        </p:nvSpPr>
        <p:spPr>
          <a:xfrm>
            <a:off x="4572000" y="3750850"/>
            <a:ext cx="4440900" cy="999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My editor does edits in line, and then a 3-4 page letter just about the content and what worked/didn’t. This is a bit of a hybrid between the developmental edit  and manuscript edit</a:t>
            </a:r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36" name="Google Shape;336;p36"/>
          <p:cNvSpPr txBox="1"/>
          <p:nvPr/>
        </p:nvSpPr>
        <p:spPr>
          <a:xfrm>
            <a:off x="729450" y="4565000"/>
            <a:ext cx="2312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time I made a 5 year plan</a:t>
            </a:r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3" name="Google Shape;343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" y="1926485"/>
            <a:ext cx="9144000" cy="270877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45" name="Google Shape;345;p37"/>
          <p:cNvSpPr txBox="1"/>
          <p:nvPr/>
        </p:nvSpPr>
        <p:spPr>
          <a:xfrm>
            <a:off x="729450" y="4717400"/>
            <a:ext cx="2312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tips</a:t>
            </a:r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45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Find what works for you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Set your timeline and stick to it, but remember that schedules can also be edited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Take your time, give yourself a break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Aim for completion not perfection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53" name="Google Shape;353;p38"/>
          <p:cNvSpPr txBox="1"/>
          <p:nvPr/>
        </p:nvSpPr>
        <p:spPr>
          <a:xfrm rot="384845">
            <a:off x="5783083" y="4151290"/>
            <a:ext cx="2312173" cy="3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http://www.valeriejmikles.com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Publishing </a:t>
            </a:r>
            <a:endParaRPr/>
          </a:p>
        </p:txBody>
      </p:sp>
      <p:sp>
        <p:nvSpPr>
          <p:cNvPr id="360" name="Google Shape;360;p39"/>
          <p:cNvSpPr txBox="1">
            <a:spLocks noGrp="1"/>
          </p:cNvSpPr>
          <p:nvPr>
            <p:ph type="subTitle" idx="4294967295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RJ Crayton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2" name="Google Shape;362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body" idx="1"/>
          </p:nvPr>
        </p:nvSpPr>
        <p:spPr>
          <a:xfrm>
            <a:off x="729450" y="1991450"/>
            <a:ext cx="7688700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Definitions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Pros &amp; Cons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Book Responsibility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Readying Your Book for Publishing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Editing/formatting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Covers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Publishing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Marketing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71" name="Google Shape;371;p4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377" name="Google Shape;377;p41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6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000000"/>
                </a:solidFill>
              </a:rPr>
              <a:t>Traditional Publishing</a:t>
            </a:r>
            <a:endParaRPr sz="1800" b="1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o"/>
            </a:pPr>
            <a:r>
              <a:rPr lang="en" sz="1800">
                <a:solidFill>
                  <a:srgbClr val="000000"/>
                </a:solidFill>
              </a:rPr>
              <a:t>Agent, Publisher, Year+ timeline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000000"/>
                </a:solidFill>
              </a:rPr>
              <a:t>Self-Publishing</a:t>
            </a:r>
            <a:endParaRPr sz="1800" b="1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o"/>
            </a:pPr>
            <a:r>
              <a:rPr lang="en" sz="1800">
                <a:solidFill>
                  <a:srgbClr val="000000"/>
                </a:solidFill>
              </a:rPr>
              <a:t>Author takes full responsibility, shorter timeline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000000"/>
                </a:solidFill>
              </a:rPr>
              <a:t>Vanity Publishing</a:t>
            </a:r>
            <a:endParaRPr sz="1800" b="1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o"/>
            </a:pPr>
            <a:r>
              <a:rPr lang="en" sz="1800">
                <a:solidFill>
                  <a:srgbClr val="000000"/>
                </a:solidFill>
              </a:rPr>
              <a:t>Author pays company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000000"/>
                </a:solidFill>
              </a:rPr>
              <a:t>Hybrid Publishing</a:t>
            </a:r>
            <a:endParaRPr sz="1800" b="1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o"/>
            </a:pPr>
            <a:r>
              <a:rPr lang="en" sz="1800">
                <a:solidFill>
                  <a:srgbClr val="000000"/>
                </a:solidFill>
              </a:rPr>
              <a:t>Combination of self/traditional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Pamela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175" y="752275"/>
            <a:ext cx="1959500" cy="1507325"/>
          </a:xfrm>
          <a:prstGeom prst="rect">
            <a:avLst/>
          </a:prstGeom>
          <a:noFill/>
          <a:ln w="9525" cap="flat" cmpd="sng">
            <a:solidFill>
              <a:srgbClr val="8AB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5"/>
          <p:cNvSpPr txBox="1"/>
          <p:nvPr/>
        </p:nvSpPr>
        <p:spPr>
          <a:xfrm>
            <a:off x="2377575" y="2005100"/>
            <a:ext cx="35757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275" y="752275"/>
            <a:ext cx="2265074" cy="36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260175" y="2892800"/>
            <a:ext cx="1024200" cy="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98" y="2571750"/>
            <a:ext cx="1804676" cy="1804700"/>
          </a:xfrm>
          <a:prstGeom prst="rect">
            <a:avLst/>
          </a:prstGeom>
          <a:noFill/>
          <a:ln w="9525" cap="flat" cmpd="sng">
            <a:solidFill>
              <a:srgbClr val="8AB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15"/>
          <p:cNvSpPr txBox="1"/>
          <p:nvPr/>
        </p:nvSpPr>
        <p:spPr>
          <a:xfrm>
            <a:off x="6592738" y="2217075"/>
            <a:ext cx="20886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www.trooppr.com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720025" y="4376450"/>
            <a:ext cx="20886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Pamela H Vines / YouTube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134863" y="4376450"/>
            <a:ext cx="23619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www.pamelahartvines.com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29450" y="1775450"/>
            <a:ext cx="3529200" cy="28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</a:rPr>
              <a:t>US Army Lt. Colonel (Retired)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Amazon #1 Best Selling Author</a:t>
            </a:r>
            <a:endParaRPr sz="12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Born of Sin (Dec 2015)</a:t>
            </a:r>
            <a:endParaRPr sz="12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Born by Fire (Feb 2019)</a:t>
            </a:r>
            <a:endParaRPr sz="12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The Last Born (Dec 2019)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Public Relations Strategist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r>
              <a:rPr lang="en" sz="1200">
                <a:solidFill>
                  <a:srgbClr val="434343"/>
                </a:solidFill>
              </a:rPr>
              <a:t>Troop Public Relations, LLC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	Chapter Leader (AWE-PG)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Filmmaker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r>
              <a:rPr lang="en" sz="1200">
                <a:solidFill>
                  <a:srgbClr val="434343"/>
                </a:solidFill>
              </a:rPr>
              <a:t>Vines Film (A Division of Troop PR)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	Book Trailers</a:t>
            </a:r>
            <a:endParaRPr sz="12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Corporate, Social Cause &amp; Documentary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&amp; Cons of Self-Publishing</a:t>
            </a:r>
            <a:endParaRPr/>
          </a:p>
        </p:txBody>
      </p:sp>
      <p:graphicFrame>
        <p:nvGraphicFramePr>
          <p:cNvPr id="386" name="Google Shape;386;p42"/>
          <p:cNvGraphicFramePr/>
          <p:nvPr/>
        </p:nvGraphicFramePr>
        <p:xfrm>
          <a:off x="888375" y="2363063"/>
          <a:ext cx="7239000" cy="2438250"/>
        </p:xfrm>
        <a:graphic>
          <a:graphicData uri="http://schemas.openxmlformats.org/drawingml/2006/table">
            <a:tbl>
              <a:tblPr>
                <a:noFill/>
                <a:tableStyleId>{3D6CBB0B-0832-47EA-A0B3-CB984979E2E4}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Self-Publishing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Traditional Publishing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Advance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None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$3,500 (typical)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Royalties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35-70%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2-17%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Rights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Few or None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Control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Little or None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7" name="Google Shape;387;p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&amp; Cons of Self-Publishing </a:t>
            </a:r>
            <a:endParaRPr/>
          </a:p>
        </p:txBody>
      </p:sp>
      <p:graphicFrame>
        <p:nvGraphicFramePr>
          <p:cNvPr id="394" name="Google Shape;394;p43"/>
          <p:cNvGraphicFramePr/>
          <p:nvPr/>
        </p:nvGraphicFramePr>
        <p:xfrm>
          <a:off x="952500" y="2434975"/>
          <a:ext cx="7239000" cy="2438250"/>
        </p:xfrm>
        <a:graphic>
          <a:graphicData uri="http://schemas.openxmlformats.org/drawingml/2006/table">
            <a:tbl>
              <a:tblPr>
                <a:noFill/>
                <a:tableStyleId>{3D6CBB0B-0832-47EA-A0B3-CB984979E2E4}</a:tableStyleId>
              </a:tblPr>
              <a:tblGrid>
                <a:gridCol w="192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Self-Publishing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Traditional Publishing</a:t>
                      </a:r>
                      <a:endParaRPr sz="2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Contracts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None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Yes (Binding)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Bookstores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Difficult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2-6 weeks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Speed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Immediate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1 year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Workload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Heavy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Light</a:t>
                      </a:r>
                      <a:endParaRPr sz="18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5" name="Google Shape;395;p4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Responsible for Your Book</a:t>
            </a:r>
            <a:endParaRPr/>
          </a:p>
        </p:txBody>
      </p:sp>
      <p:sp>
        <p:nvSpPr>
          <p:cNvPr id="401" name="Google Shape;401;p4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413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000000"/>
                </a:solidFill>
              </a:rPr>
              <a:t>Does book violate work code of conduct?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000000"/>
                </a:solidFill>
              </a:rPr>
              <a:t>Does book expose you to liability?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○"/>
            </a:pPr>
            <a:r>
              <a:rPr lang="en" sz="2400">
                <a:solidFill>
                  <a:srgbClr val="000000"/>
                </a:solidFill>
              </a:rPr>
              <a:t>Product liability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○"/>
            </a:pPr>
            <a:r>
              <a:rPr lang="en" sz="2400">
                <a:solidFill>
                  <a:srgbClr val="000000"/>
                </a:solidFill>
              </a:rPr>
              <a:t>Memoir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402" name="Google Shape;402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575" y="2052925"/>
            <a:ext cx="4012500" cy="23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Readying Your Book</a:t>
            </a:r>
            <a:endParaRPr/>
          </a:p>
        </p:txBody>
      </p:sp>
      <p:sp>
        <p:nvSpPr>
          <p:cNvPr id="409" name="Google Shape;409;p4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Edited Manuscript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Formatted Manuscript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Ebook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Print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Blurb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411" name="Google Shape;411;p4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Covers - DIY</a:t>
            </a:r>
            <a:endParaRPr/>
          </a:p>
        </p:txBody>
      </p:sp>
      <p:sp>
        <p:nvSpPr>
          <p:cNvPr id="417" name="Google Shape;417;p4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519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000000"/>
                </a:solidFill>
              </a:rPr>
              <a:t>Make it Yourself</a:t>
            </a:r>
            <a:endParaRPr sz="2400">
              <a:solidFill>
                <a:srgbClr val="000000"/>
              </a:solidFill>
            </a:endParaRPr>
          </a:p>
          <a:p>
            <a:pPr marL="914400" lvl="1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o"/>
            </a:pPr>
            <a:r>
              <a:rPr lang="en" sz="2400">
                <a:solidFill>
                  <a:srgbClr val="000000"/>
                </a:solidFill>
              </a:rPr>
              <a:t>Images from Pixabay, Wiki Commons, stock photo sites</a:t>
            </a:r>
            <a:endParaRPr sz="2400">
              <a:solidFill>
                <a:srgbClr val="000000"/>
              </a:solidFill>
            </a:endParaRPr>
          </a:p>
          <a:p>
            <a:pPr marL="914400" lvl="1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o"/>
            </a:pPr>
            <a:r>
              <a:rPr lang="en" sz="2400">
                <a:solidFill>
                  <a:srgbClr val="000000"/>
                </a:solidFill>
              </a:rPr>
              <a:t>PhotoShop, Gimp, or Paint for design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418" name="Google Shape;418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061" y="1109362"/>
            <a:ext cx="3329100" cy="3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Covers - Get a Professional</a:t>
            </a:r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body" idx="1"/>
          </p:nvPr>
        </p:nvSpPr>
        <p:spPr>
          <a:xfrm>
            <a:off x="729450" y="1986550"/>
            <a:ext cx="3596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Order a custom cover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Buy a pre-made cover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426" name="Google Shape;426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00" y="3147375"/>
            <a:ext cx="4275126" cy="18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525" y="1659413"/>
            <a:ext cx="2747624" cy="18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 - ebooks</a:t>
            </a:r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Amazon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Barnes &amp; Noble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Kobo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Apple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Google Play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Aggregators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Draft2Digital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Smashwords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40" name="Google Shape;440;p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 - Print books</a:t>
            </a:r>
            <a:endParaRPr/>
          </a:p>
        </p:txBody>
      </p:sp>
      <p:sp>
        <p:nvSpPr>
          <p:cNvPr id="447" name="Google Shape;447;p4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Amazon KDP </a:t>
            </a:r>
            <a:r>
              <a:rPr lang="en" sz="1400">
                <a:solidFill>
                  <a:srgbClr val="000000"/>
                </a:solidFill>
              </a:rPr>
              <a:t>(formerly CreateSpace)</a:t>
            </a:r>
            <a:endParaRPr sz="1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IngramSpark	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448" name="Google Shape;448;p4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</a:t>
            </a:r>
            <a:endParaRPr/>
          </a:p>
        </p:txBody>
      </p:sp>
      <p:sp>
        <p:nvSpPr>
          <p:cNvPr id="454" name="Google Shape;454;p5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Ebook Discount Sites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Google AdSense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Amazon Ads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Newsletters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Social Media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55" name="Google Shape;455;p5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Publishing Review</a:t>
            </a:r>
            <a:endParaRPr/>
          </a:p>
        </p:txBody>
      </p:sp>
      <p:sp>
        <p:nvSpPr>
          <p:cNvPr id="467" name="Google Shape;467;p5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Decide your publishing route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Get your book ready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Publish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Market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68" name="Google Shape;468;p5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69" name="Google Shape;469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075" y="1507450"/>
            <a:ext cx="1910304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Valerie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Astronomer / Science Management Support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Dancer/ Choreographer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Screenwriter / Producer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http://aces-sitcom.com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Author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 New Dawn series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SIGN UP FOR MY NEWSLETTER</a:t>
            </a:r>
            <a:endParaRPr sz="1500"/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http://www.valeriejmikles.com</a:t>
            </a:r>
            <a:endParaRPr sz="1500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28" y="554900"/>
            <a:ext cx="1630201" cy="26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792" y="3238500"/>
            <a:ext cx="114340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89" y="554900"/>
            <a:ext cx="1630201" cy="26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92" y="3238500"/>
            <a:ext cx="114340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92" y="3238500"/>
            <a:ext cx="114340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49" y="3739100"/>
            <a:ext cx="1143400" cy="115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514" y="2480575"/>
            <a:ext cx="1048511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162675" y="4565000"/>
            <a:ext cx="3529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BeanyThing - be all the things!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>
            <a:spLocks noGrp="1"/>
          </p:cNvSpPr>
          <p:nvPr>
            <p:ph type="title"/>
          </p:nvPr>
        </p:nvSpPr>
        <p:spPr>
          <a:xfrm>
            <a:off x="727800" y="272525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</p:txBody>
      </p:sp>
      <p:pic>
        <p:nvPicPr>
          <p:cNvPr id="475" name="Google Shape;475;p5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25" y="1341637"/>
            <a:ext cx="1941902" cy="31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327" y="1342200"/>
            <a:ext cx="1941899" cy="31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 txBox="1"/>
          <p:nvPr/>
        </p:nvSpPr>
        <p:spPr>
          <a:xfrm>
            <a:off x="119775" y="4378500"/>
            <a:ext cx="3000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www.pamelahartvines.com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52"/>
          <p:cNvSpPr txBox="1"/>
          <p:nvPr/>
        </p:nvSpPr>
        <p:spPr>
          <a:xfrm>
            <a:off x="2919650" y="4378500"/>
            <a:ext cx="3000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www.valeriejmikles.com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52"/>
          <p:cNvSpPr txBox="1"/>
          <p:nvPr/>
        </p:nvSpPr>
        <p:spPr>
          <a:xfrm>
            <a:off x="5628775" y="4378500"/>
            <a:ext cx="3000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www.rjcrayton.com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0" name="Google Shape;480;p5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350" y="1342200"/>
            <a:ext cx="2011846" cy="31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482" name="Google Shape;482;p52"/>
          <p:cNvSpPr txBox="1"/>
          <p:nvPr/>
        </p:nvSpPr>
        <p:spPr>
          <a:xfrm rot="773171">
            <a:off x="3965493" y="489918"/>
            <a:ext cx="2827613" cy="48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Sign up for our newsletters!</a:t>
            </a:r>
            <a:endParaRPr sz="24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Up to Get More Info!</a:t>
            </a:r>
            <a:endParaRPr/>
          </a:p>
        </p:txBody>
      </p:sp>
      <p:sp>
        <p:nvSpPr>
          <p:cNvPr id="488" name="Google Shape;488;p5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FF0000"/>
                </a:solidFill>
              </a:rPr>
              <a:t>Beta Reading Worksheet</a:t>
            </a:r>
            <a:endParaRPr sz="1800" b="1">
              <a:solidFill>
                <a:srgbClr val="FF0000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 b="1">
                <a:solidFill>
                  <a:srgbClr val="000000"/>
                </a:solidFill>
              </a:rPr>
              <a:t>Questions to help hone in on issues involving opening scenes, characterization, plot &amp; conflict, pacing, and craft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FF0000"/>
                </a:solidFill>
              </a:rPr>
              <a:t>Publishing Resources Sheet</a:t>
            </a:r>
            <a:endParaRPr sz="1800" b="1">
              <a:solidFill>
                <a:srgbClr val="FF0000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 b="1">
                <a:solidFill>
                  <a:srgbClr val="000000"/>
                </a:solidFill>
              </a:rPr>
              <a:t>Lists that include self-publishing websites, ebook formatting guides, beta reader tips, editing sites, cover sites, book review sites, book advertising sites, useful blogs, and useful books</a:t>
            </a:r>
            <a:endParaRPr sz="1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89" name="Google Shape;489;p5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90" name="Google Shape;490;p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150" y="361875"/>
            <a:ext cx="1951149" cy="19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791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RJ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www.RJCrayton.com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729450" y="2186900"/>
            <a:ext cx="3742200" cy="21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Author of three fiction book series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Author of the Self-Publishing Road Map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Former reporter, editor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Contributor, Indies Unlimited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650" y="713050"/>
            <a:ext cx="1397400" cy="20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900" y="713200"/>
            <a:ext cx="1397400" cy="2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150" y="713350"/>
            <a:ext cx="1397400" cy="20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650" y="2875675"/>
            <a:ext cx="1397400" cy="21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625" y="2874813"/>
            <a:ext cx="1397400" cy="215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700" y="2875147"/>
            <a:ext cx="1397400" cy="21589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727650" y="20664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Inspiration and Writing   -  Pamela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Editing Process  -  Valerie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Publishing -  Rasheeda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Q &amp; A  -  All</a:t>
            </a:r>
            <a:endParaRPr sz="1800"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 and Writing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4294967295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Pamela Hart Vines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Finding and Keeping the Inspiration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Resources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 Writer’s Life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Your Author Platform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Six-Month Countdown Before You Launch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Inspiration </a:t>
            </a: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Listen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Talk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Write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Google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Play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729450" y="4565000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www.pamelahartvines.com 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6317800" y="4565000"/>
            <a:ext cx="2218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@pamelahartvines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1451</Words>
  <Application>Microsoft Macintosh PowerPoint</Application>
  <PresentationFormat>On-screen Show (16:9)</PresentationFormat>
  <Paragraphs>352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Raleway</vt:lpstr>
      <vt:lpstr>Lato</vt:lpstr>
      <vt:lpstr>Streamline</vt:lpstr>
      <vt:lpstr>Do You Have a Story in You?</vt:lpstr>
      <vt:lpstr>Introducing Your Authors</vt:lpstr>
      <vt:lpstr>About Pamela</vt:lpstr>
      <vt:lpstr>About Valerie</vt:lpstr>
      <vt:lpstr>About RJ www.RJCrayton.com </vt:lpstr>
      <vt:lpstr>Agenda</vt:lpstr>
      <vt:lpstr>Inspiration and Writing</vt:lpstr>
      <vt:lpstr>Outline</vt:lpstr>
      <vt:lpstr>Finding Inspiration </vt:lpstr>
      <vt:lpstr>Resources: Mind | Body | Soul</vt:lpstr>
      <vt:lpstr>A Writer’s Life</vt:lpstr>
      <vt:lpstr>Your Author Platform</vt:lpstr>
      <vt:lpstr>Six-Month Countdown :  Plan | Position | Promote </vt:lpstr>
      <vt:lpstr>Final tips</vt:lpstr>
      <vt:lpstr>The Editing Process</vt:lpstr>
      <vt:lpstr>Outline</vt:lpstr>
      <vt:lpstr>The vomit draft</vt:lpstr>
      <vt:lpstr>The first edit</vt:lpstr>
      <vt:lpstr>Creating a timeline</vt:lpstr>
      <vt:lpstr>Making a property bible</vt:lpstr>
      <vt:lpstr>Read, rewrite, polish</vt:lpstr>
      <vt:lpstr>A beta reader is not an editor</vt:lpstr>
      <vt:lpstr>What kind of editing can you afford?</vt:lpstr>
      <vt:lpstr>My editing process</vt:lpstr>
      <vt:lpstr>That time I made a 5 year plan</vt:lpstr>
      <vt:lpstr>Final tips</vt:lpstr>
      <vt:lpstr>Publishing </vt:lpstr>
      <vt:lpstr>Outline</vt:lpstr>
      <vt:lpstr>Definitions</vt:lpstr>
      <vt:lpstr>Pros &amp; Cons of Self-Publishing</vt:lpstr>
      <vt:lpstr>Pros &amp; Cons of Self-Publishing </vt:lpstr>
      <vt:lpstr>You are Responsible for Your Book</vt:lpstr>
      <vt:lpstr>Readying Your Book</vt:lpstr>
      <vt:lpstr>Covers - DIY</vt:lpstr>
      <vt:lpstr>Covers - Get a Professional</vt:lpstr>
      <vt:lpstr>Publish - ebooks</vt:lpstr>
      <vt:lpstr>Publish - Print books</vt:lpstr>
      <vt:lpstr>Marketing</vt:lpstr>
      <vt:lpstr>Publishing Review</vt:lpstr>
      <vt:lpstr>Q &amp; A</vt:lpstr>
      <vt:lpstr>Sign Up to Get More Info!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Have a Story in You?</dc:title>
  <cp:lastModifiedBy>Pamela Vines</cp:lastModifiedBy>
  <cp:revision>3</cp:revision>
  <cp:lastPrinted>2018-11-13T16:45:15Z</cp:lastPrinted>
  <dcterms:modified xsi:type="dcterms:W3CDTF">2018-11-13T16:49:19Z</dcterms:modified>
</cp:coreProperties>
</file>